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7" r:id="rId3"/>
  </p:sldMasterIdLst>
  <p:notesMasterIdLst>
    <p:notesMasterId r:id="rId5"/>
  </p:notesMasterIdLst>
  <p:sldIdLst>
    <p:sldId id="299" r:id="rId4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90" r:id="rId22"/>
    <p:sldId id="273" r:id="rId23"/>
    <p:sldId id="274" r:id="rId24"/>
    <p:sldId id="275" r:id="rId25"/>
    <p:sldId id="276" r:id="rId26"/>
    <p:sldId id="277" r:id="rId27"/>
    <p:sldId id="279" r:id="rId28"/>
    <p:sldId id="280" r:id="rId29"/>
    <p:sldId id="281" r:id="rId30"/>
    <p:sldId id="282" r:id="rId31"/>
    <p:sldId id="283" r:id="rId32"/>
    <p:sldId id="291" r:id="rId33"/>
    <p:sldId id="284" r:id="rId34"/>
    <p:sldId id="292" r:id="rId35"/>
    <p:sldId id="285" r:id="rId36"/>
    <p:sldId id="293" r:id="rId37"/>
    <p:sldId id="294" r:id="rId38"/>
    <p:sldId id="286" r:id="rId39"/>
    <p:sldId id="287" r:id="rId40"/>
    <p:sldId id="295" r:id="rId41"/>
    <p:sldId id="296" r:id="rId42"/>
    <p:sldId id="297" r:id="rId43"/>
    <p:sldId id="298" r:id="rId44"/>
    <p:sldId id="288" r:id="rId4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47" Type="http://schemas.openxmlformats.org/officeDocument/2006/relationships/viewProps" Target="viewProps.xml"/><Relationship Id="rId46" Type="http://schemas.openxmlformats.org/officeDocument/2006/relationships/presProps" Target="presProps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中册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686574f0009e16e6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选择性必修中册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0ea5575e8?pid=6c6924310&amp;color=0,173,163&amp;mp=1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技法指导</a:t>
            </a:r>
            <a:endParaRPr lang="en-US" altLang="zh-CN" sz="3200" dirty="0"/>
          </a:p>
        </p:txBody>
      </p:sp>
      <p:sp>
        <p:nvSpPr>
          <p:cNvPr id="3" name="C_4_BD#a2845a173?sp=1&amp;pid=0ea5575e8&amp;color=0,0,0&amp;vtp=1&amp;bbb=1"/>
          <p:cNvSpPr/>
          <p:nvPr/>
        </p:nvSpPr>
        <p:spPr>
          <a:xfrm>
            <a:off x="612648" y="95402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（一）写好申论的三大要求</a:t>
            </a:r>
            <a:endParaRPr lang="en-US" altLang="zh-CN" sz="3000" dirty="0"/>
          </a:p>
        </p:txBody>
      </p:sp>
      <p:sp>
        <p:nvSpPr>
          <p:cNvPr id="4" name="P_5#e06f64b9c?sp=1&amp;pid=a2845a173&amp;color=0,0,0&amp;vtp=1&amp;bbb=1&amp;hb=1"/>
          <p:cNvSpPr/>
          <p:nvPr/>
        </p:nvSpPr>
        <p:spPr>
          <a:xfrm>
            <a:off x="612648" y="1614503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1.主旨明确，观点鲜明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申论跟一般的议论文一样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，必须有一个明确的观点。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赞成什么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反对什么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，作者的态度不能模糊不清，要旗帜鲜明。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9f259bace?pid=a2845a173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典例示范</a:t>
            </a:r>
            <a:endParaRPr lang="en-US" altLang="zh-CN" sz="3000" dirty="0"/>
          </a:p>
        </p:txBody>
      </p:sp>
      <p:sp>
        <p:nvSpPr>
          <p:cNvPr id="3" name="P_6_BD#a446cc1c1?pid=9f259bace&amp;color=0,0,0&amp;vtp=1&amp;bbb=1&amp;hb=1"/>
          <p:cNvSpPr/>
          <p:nvPr/>
        </p:nvSpPr>
        <p:spPr>
          <a:xfrm>
            <a:off x="612648" y="1130379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讲文明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有教养有利于个人素质的提高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儒家有言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不学礼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懂礼仪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讲礼貌对于国民素质的提升具有显著的作用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也是一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个人立身处世的根本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一个人的文明教养具体表现在言行举止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思想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观念等多个方面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讲文明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有教养既是个人实现自身价值的保障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是国家公民素质的表现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a446cc1c1?pid=9f259bace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技法点评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节选部分的观点是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“讲文明、有教养有利于个人素质的提高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者开篇点题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，主旨明确，观点鲜明。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a446cc1c1?sp=1&amp;pid=9f259bace&amp;color=0,0,0&amp;mp=1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2.论证严密，说服力强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要学会摆事实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，讲道理，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集中并突出地就一种现象或一个问题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进行深入剖析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。但事实不能摆得太多，问题也不能谈得太大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要选取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典型事例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，使论证有理、有据、有节，使读者信服。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180b8888f?pid=a2845a173&amp;color=0,0,0&amp;mp=1&amp;vtp=1&amp;bt=1&amp;bbb=1"/>
          <p:cNvSpPr/>
          <p:nvPr/>
        </p:nvSpPr>
        <p:spPr>
          <a:xfrm>
            <a:off x="612648" y="466345"/>
            <a:ext cx="10963656" cy="66751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典例示范</a:t>
            </a:r>
            <a:endParaRPr lang="en-US" altLang="zh-CN" sz="3000" dirty="0"/>
          </a:p>
        </p:txBody>
      </p:sp>
      <p:sp>
        <p:nvSpPr>
          <p:cNvPr id="3" name="P_6_BD#4582972f8?pid=180b8888f&amp;color=0,0,0&amp;vtp=1&amp;bbb=1&amp;hb=1"/>
          <p:cNvSpPr/>
          <p:nvPr/>
        </p:nvSpPr>
        <p:spPr>
          <a:xfrm>
            <a:off x="612648" y="1126444"/>
            <a:ext cx="10963656" cy="508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以合作为底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夯实生态环境之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建设生态文明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关系民生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福祉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关乎民族未来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协同合作是保护生态环境的重要支撑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温州与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台州加强协同合作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共同建立海洋污染治理机制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开展专项整治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立市际联席会议制度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共同治理东山湾海域污染问题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取得良好的成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;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与之相似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浙江与安徽两省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同样构建协同机制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完善生态补偿机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共同加强对新安江流域的生态保护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为跨省界流域生态补偿机制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提供有益经验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只有各地加强合作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通力协作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才能为保护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生态环境奠定良好基础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4582972f8?pid=180b8888f&amp;color=0,0,0&amp;mp=1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技法点评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节选部分论证严密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，说服力强。运用举例论证的方法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列举温州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与台州协同合作治理海洋污染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浙江与安徽合作完善生态补偿机制的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事实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，使文章具有说服力。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4582972f8?sp=1&amp;pid=180b8888f&amp;color=0,0,0&amp;mp=1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3.结构完整，层次清晰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就某一件事谈看法的一般结构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开头部分简洁地叙述这件事情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中间部分进行评论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，阐明自己的看法；结尾部分进行概括总结。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当然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申论的结构形式是多样的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，尤其是中间部分，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其结构形式各不相同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可以灵活发挥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2f2c93a2a?pid=a2845a173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典例示范</a:t>
            </a:r>
            <a:endParaRPr lang="en-US" altLang="zh-CN" sz="3000" dirty="0"/>
          </a:p>
        </p:txBody>
      </p:sp>
      <p:sp>
        <p:nvSpPr>
          <p:cNvPr id="3" name="P_6_BD#e1c5c3648?pid=2f2c93a2a&amp;color=0,0,0&amp;vtp=1&amp;bbb=1&amp;hb=1"/>
          <p:cNvSpPr/>
          <p:nvPr/>
        </p:nvSpPr>
        <p:spPr>
          <a:xfrm>
            <a:off x="612648" y="1130379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在中华几千年浩瀚璀璨的文明中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在遭受屈辱的中国近代历史中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在有识之士的奋起反抗中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青年一代发出了一次又一次呐喊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纵观近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千年来未有的时代变局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五四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运动的兴起到中国共产党的诞生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再到中华人民共和国的成立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都是在青年的手中孕育的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无数脱胎换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骨的青年带领中华民族走向独立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无论是梁启超的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少年中国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还是习近平总书记的青年思想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都在向我们证明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中国的未来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属于青年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青年一代将大有可为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也必将大有作为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e1c5c3648?pid=2f2c93a2a&amp;color=0,0,0&amp;vtp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青年需用自强的品质沉淀能力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2800" dirty="0">
              <a:latin typeface="宋体" panose="02010600030101010101" pitchFamily="2" charset="-122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青年需用艰苦的磨砺明确志向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2800" dirty="0">
              <a:latin typeface="宋体" panose="02010600030101010101" pitchFamily="2" charset="-122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青年需用进取的精神开拓未来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2800" dirty="0">
              <a:latin typeface="宋体" panose="02010600030101010101" pitchFamily="2" charset="-122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当前我们正处于一个伟大的时代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变革的时代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青年人生逢其时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且责任重大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时代赋予青年人重大的使命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时代也需要青年人有强力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的担当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所以青年人更应志存高远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奋力拼搏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开拓进取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争做时代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的弄潮儿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e1c5c3648?pid=2f2c93a2a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技法点评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文章先总写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，然后用三个分论点（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青年需用自强的品质沉淀能力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青年需用艰苦的磨砺明确志向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、青年需用进取的精神开拓未来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来证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明青年一代要想大有可为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，需要具有这三种品质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最后点明在这个伟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大的时代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，青年一代应该如何承担重大使命的问题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这样就使得文章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结构完整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、层次清晰。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6c6924310.fixed?pid=fc045907a&amp;color=0,173,163&amp;vtp=1&amp;bbb=1"/>
          <p:cNvSpPr/>
          <p:nvPr/>
        </p:nvSpPr>
        <p:spPr>
          <a:xfrm>
            <a:off x="877824" y="2624328"/>
            <a:ext cx="10981944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第四单元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外国作家作品研习——丰富的心灵</a:t>
            </a:r>
            <a:endParaRPr lang="en-US" altLang="zh-CN" sz="4000" dirty="0"/>
          </a:p>
        </p:txBody>
      </p:sp>
      <p:sp>
        <p:nvSpPr>
          <p:cNvPr id="3" name="C_2#6c6924310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2_BD#6c6924310.fixed?pid=fc045907a&amp;color=0,173,163&amp;vtp=1&amp;bbb=1"/>
          <p:cNvSpPr/>
          <p:nvPr/>
        </p:nvSpPr>
        <p:spPr>
          <a:xfrm>
            <a:off x="877824" y="3493008"/>
            <a:ext cx="10981944" cy="10419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单元写作任务·观察社会现象，学写申论</a:t>
            </a:r>
            <a:endParaRPr lang="en-US" altLang="zh-CN" sz="338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1d74a19e?sp=1&amp;pid=0ea5575e8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（二）写作申论的一般模式</a:t>
            </a:r>
            <a:endParaRPr lang="en-US" altLang="zh-CN" sz="3000" dirty="0"/>
          </a:p>
        </p:txBody>
      </p:sp>
      <p:sp>
        <p:nvSpPr>
          <p:cNvPr id="3" name="P_5#70b6c2e76?sp=1&amp;pid=c1d74a19e&amp;color=0,0,0&amp;vtp=1&amp;bbb=1&amp;hb=1"/>
          <p:cNvSpPr/>
          <p:nvPr/>
        </p:nvSpPr>
        <p:spPr>
          <a:xfrm>
            <a:off x="612648" y="1130379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1.标题：立论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确定主题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，表述中心论点。例如：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提高劳动者能力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拓展就业渠道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让可持续发展思想深入人心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建立节约型社会应先打造节约型政府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这些标题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，本身就是文章的中心论点。在拟写申论标题时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借鉴这种直接表述中心论点的方式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70b6c2e76?sp=1&amp;pid=c1d74a19e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2.第一段：开篇语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开篇点题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，要陈述现象、问题和相应的政策。例如：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随着我国经济持续快速发展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，××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问题日渐凸显出来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在社会经济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和国家安全中的位置越来越突出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在这样的形势下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，××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问题逐渐进入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人们的视野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引起人们的高度关注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成为社会的热点问题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引起强烈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在写作时使用这类表述形式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，可以使文章正式严肃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给人以条理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清晰的感觉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70b6c2e76?sp=1&amp;pid=c1d74a19e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3.第二段：原因分析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原因部分要逻辑清楚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、条理清晰。例如：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现阶段我国的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××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表现为总体稳定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趋于好转的发展趋势与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依然严峻的现状并存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严峻的形势有浅层次的因素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也有深层次的矛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既有历史的遗留问题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也有新形势下产生的新问题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主要可以归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结为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：××××××××××。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70b6c2e76?sp=1&amp;pid=c1d74a19e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4.第三段：提出对策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在构建和谐社会的背景下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，××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具有强烈的现实紧迫性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们必须立足当下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着眼长远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做好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××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的工作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5.结束段：总括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综上所述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总而言之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有效解决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××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问题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建立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××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社会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对推动我国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经济快速发展和社会长期稳定意义重大而深远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a3853eae0?pid=c1d74a19e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典例示范</a:t>
            </a:r>
            <a:endParaRPr lang="en-US" altLang="zh-CN" sz="3000" dirty="0"/>
          </a:p>
        </p:txBody>
      </p:sp>
      <p:sp>
        <p:nvSpPr>
          <p:cNvPr id="3" name="P_6#2a38496ed?sp=1&amp;pid=a3853eae0&amp;color=0,0,0&amp;vtp=1&amp;bbb=1&amp;hb=1"/>
          <p:cNvSpPr/>
          <p:nvPr/>
        </p:nvSpPr>
        <p:spPr>
          <a:xfrm>
            <a:off x="612648" y="1130379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中国文化走出去关键在创新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近年来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走出去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正成为我国文化产业发展的助推器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为提升国家形象和软实力的有效途径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随着对外文化贸易发展加快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中外文化合作方兴未艾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一些文化企业在海外落户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中法文化年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俄文化年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感知中国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等活动把中国文化带到国外民众中间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产生了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积极反响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2a38496ed?pid=a3853eae0&amp;color=0,0,0&amp;vtp=1&amp;bt=1&amp;bbb=1&amp;hb=1"/>
          <p:cNvSpPr/>
          <p:nvPr/>
        </p:nvSpPr>
        <p:spPr>
          <a:xfrm>
            <a:off x="612648" y="468000"/>
            <a:ext cx="10963656" cy="571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但我们仍要清醒地认识到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我国虽然是一个文化资源大国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还不是一个文化强国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与发达国家相比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我国文化产业发展还处在较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低水平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在文化产品的输出和进口方面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我们还存在较大的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逆差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赤字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而在这背后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更重要的是话语权和影响力的缺失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是国家文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化安全和意识形态安全面临的挑战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在一定意义上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国家综合国力的竞争最终要体现为软实力的较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中国文化产品要走出去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必须克服语言障碍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文化差异和意识形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态隔阂等方面的难题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必须以创新的精神实施文化走出去工程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创新中国文化走出去模式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2a38496ed?pid=a3853eae0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中国文化走出去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要向世界提供具有吸引力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感召力的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中国创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文化产品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中国创造要实现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中国元素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国际制作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中国故事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际表述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促进中国文化产品国际化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具体来讲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一方面要不断提高文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化创新能力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破除旧的思维方式和传统观念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适应国外的文化需求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对文化内容和形式大胆创新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注入新的基因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增强中国文化的吸引力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与国际影响力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另一方面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要不断提高文化传播能力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将高科技手段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与文化创意有机结合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用有亲和力的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能为他人所理解的方式讲好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化故事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中国故事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2a38496ed?pid=a3853eae0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中国文化走出去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要传播中国的价值观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让世界人民真正理解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中华优秀传统文化和社会主义先进文化等文化内涵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只有这样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人民才能正确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客观地理解中国和中国的对外战略与政策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向世界的中国文化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应把这些中国文化精神贯穿其中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把中国文化的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美妙用最好的方法告诉全世界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丰富世界人民对幸福生活的体验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世界文化提供更具生命力的价值选择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2a38496ed?pid=a3853eae0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中国文化走出去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要实施品牌战略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打造精品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实施品牌战略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才能使中国文化高水平地走出去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这要求中国企业打造出更多更好的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创意产销自主品牌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积极发挥文化精品工程的示范作用和国家艺术基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金的引导作用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推出一批深受群众喜爱的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观赏性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艺术性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思想性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相统一的精品力作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发挥国家社科基金艺术学项目的导向作用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推出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一批艺术学科理论研究和当代文化发展问题研究的重要成果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净化网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络文化市场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推动优秀传统文化和当代精品文化的网络传播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改进现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行文艺评奖办法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开展积极健康的文化批评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2a38496ed?pid=a3853eae0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总之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增强文化自信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让中国文化走出国门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不能简单地固守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传统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也不能妄自菲薄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而是要与时俱进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让中国文化汲取世界先进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文化的精髓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博采众长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让中国文化开出创新之花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结出丰硕之果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7357f7bfc?pid=6c6924310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知识导引</a:t>
            </a:r>
            <a:endParaRPr lang="en-US" altLang="zh-CN" sz="3200" dirty="0"/>
          </a:p>
        </p:txBody>
      </p:sp>
      <p:sp>
        <p:nvSpPr>
          <p:cNvPr id="3" name="P_4_BD#545f487e2?pid=7357f7bfc&amp;color=0,0,0&amp;vtp=1&amp;bbb=1&amp;hb=1"/>
          <p:cNvSpPr/>
          <p:nvPr/>
        </p:nvSpPr>
        <p:spPr>
          <a:xfrm>
            <a:off x="612648" y="954024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“申论”就是“申而论之”，“申”是申述，“论”是议论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所谓申论就是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要求作者就特定的材料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、事件或者问题进行陈述、说明、概括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并据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以发表见解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，阐述理由，推断逻辑关系。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写申论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，不仅要有政治、经济、文化、思想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科学等方面的综合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，还需要常常思考有关国计民生的现实问题。一般来说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写作申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论时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，应当在对材料进行整理、概括、分析的基础上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把握材料所反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映的主要问题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，给出解决方案，并论证其可行性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申论文章通常分为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分析问题型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、评论型、论证A与B型、解决问题型。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2a38496ed?pid=a3853eae0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技法点评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标题即作者的观点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，能起到提纲挈领的作用。第②段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作者指出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我国在文化方面面临的问题与挑战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。第③段，作者以“因此”收束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提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“必须以创新的精神实施文化走出去工程，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创新中国文化走出去模式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的观点与对策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。第④⑤⑥段是并列的，每段提出一个分论点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然后进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行论述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，逻辑清楚、条理清晰。最后一段总结观点，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回扣标题和开头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起到升华主旨的作用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2a38496ed?pid=a3853eae0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这篇申论首先摆出当前存在的问题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，然后引出中心论点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中国文化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走出去关键在创新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”；整体采取“总—分—总”的结构模式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中心部分设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置分论点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，从不同角度谈论“创新”的方法，最后自然收束，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强化观点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本文立意高远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，语言逻辑性强，是一篇上乘的申论文。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ef35d0372?pid=6c6924310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写作任务</a:t>
            </a:r>
            <a:endParaRPr lang="en-US" altLang="zh-CN" sz="3200" dirty="0"/>
          </a:p>
        </p:txBody>
      </p:sp>
      <p:sp>
        <p:nvSpPr>
          <p:cNvPr id="3" name="QO_4_BD.1_1#81279d18a?pid=ef35d0372&amp;color=0,0,0&amp;vtp=1&amp;bbb=1&amp;hb=1"/>
          <p:cNvSpPr/>
          <p:nvPr/>
        </p:nvSpPr>
        <p:spPr>
          <a:xfrm>
            <a:off x="612648" y="954024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阅读下面的材料，提炼观点，围绕“文化走出去”的话题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联系社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会生活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，任选一个角度，写一篇不少于1000字的申论。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要求立意明确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有思想性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；在90分钟之内完成。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坚守中华文化立场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提炼展示中华文明的精神标识和文化精髓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加快构建中国话语和中国叙事体系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讲好中国故事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传播好中国声音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展现可信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可敬的中国形象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加强国际传播能力建设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全面提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升国际传播效能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形成同我国综合国力和国际地位相匹配的国际话语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深化文明交流互鉴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推动中华文化更好走向世界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_1#81279d18a?pid=ef35d0372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摘自习近平《高举中国特色社会主义伟大旗帜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为全面建设社会主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义现代化国家而团结奋斗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在中国共产党第二十次全国代表大会上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的报告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一个故事胜过一打道理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讲好中国故事是外宣工作的基本方法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也是提升中华文化影响力的基本途径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从毛泽东同志向美国记者斯诺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史沫特莱等人讲述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延安故事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到习近平总书记通过讲故事介绍中国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道路和共建美好世界的理念主张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善于通过故事传播理念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以理服人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以情动人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是中国共产党人的优良传统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_1#81279d18a?pid=ef35d0372&amp;color=0,0,0&amp;vtp=1&amp;bbb=1&amp;hb=1"/>
          <p:cNvSpPr/>
          <p:nvPr/>
        </p:nvSpPr>
        <p:spPr>
          <a:xfrm>
            <a:off x="612648" y="468000"/>
            <a:ext cx="10963656" cy="5842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中国故事最精彩的主题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是讲清楚中国共产党为什么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国特色社会主义制度为什么管用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我们要围绕国际社会关注的问题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主动宣介习近平新时代中国特色社会主义思想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主动讲好中国共产党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治国理政的故事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中国人民奋斗圆梦的故事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中国坚持和平发展合作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共赢的故事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让世界更好地了解中国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要采用外国人听得懂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易接受的话语体系和表述方式生动鲜活地讲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贴近中国实际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贴近国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际关切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贴近国外受众入情入理地讲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平等待人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虚怀若谷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真诚亲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和地讲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摘自《不断提升中华文化影响力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论学习贯彻习近平总书记在全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r"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国宣传思想工作会议重要讲话精神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》，2018年9月2日《人民日报》）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EX.2_1#81279d18a?pid=ef35d0372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［写作指导］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根据写作要求，“文化走出去”是话题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核心是讲好中国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。材料给出了“故事”的主体——中国，给出了“讲故事”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的一些方式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因此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，“讲好中国故事”是线索，让中国文化走出去是目的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立意时可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以围绕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“中国故事的内容、主题”或“如何讲好中国故事”重点展开。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N.3_1#81279d18a?pid=ef35d0372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［佳作展台］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讲好中国故事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，书写时代新篇章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当今中国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，改革开放波澜壮阔，社会发展日新月异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取得了令世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界瞩目的成就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，也孕育出精彩纷呈的诸多故事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赢得了世界的热切赞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许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。然而，在日益走近世界舞台中央的过程中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中国难免会遇到一些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误解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，甚至有意的曲解。向世界展现真实、立体、全面的中国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变得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更加重要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。相信，我们有本事做好中国事情，也有能力讲好中国故事。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N.3_1#81279d18a?pid=ef35d0372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讲好中国故事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，要不忘初心，用传承延续历史文脉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习近平总书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记指出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：“不忘本来才能开辟未来，善于继承才能更好创新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在漫长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的历史进程中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我们的先锋留存下很多承载着文化意义的物质与非物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质文化遗产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，这些都是真实的、无声的中国故事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然而随着工业化进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程的推进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、城镇化的深化，传统村落备受摧残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文化遗产得不到有效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保护与修复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，我们正在一步步丢失讲好中国故事的根基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在几千年的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文明发展中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，中华民族一直追求和传承着和平、和睦、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和谐的理念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我国的优良传统依靠民间故事宣扬传承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昭示出传统文化深入民族精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N.3_1#81279d18a?pid=ef35d0372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髓的力量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。因此，只有坚持从延续民族文化血脉中开拓前进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才能真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正提升文化软实力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，让“和而不同”的中国智慧与“和平发展、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和谐相处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的中国理念造福世界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讲好中国故事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，要与时俱进，用创新阐明中国特色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讲好中国故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，不是把中国现有的故事简单记录，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而是要创造属于中国的形象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不是对已有的经典故事反复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“翻拍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而是要结合时代发展为其注入新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“血液”。近期一些国产电影之所以火爆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还是在于其用推陈出新的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特定表现形式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在继承民族传统艺术符号的基础上进行创新和发展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N.3_1#81279d18a?pid=ef35d0372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因此我们可以这样理解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，讲好中国故事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就是将故事人物放到新时代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语境中去考验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、淬炼，把人物放在当今时代典型环境中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从而彰显其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、风骨和时代精神。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讲好中国故事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，要兼收并蓄，用借鉴搭建国际桥梁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习近平总书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记说过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，“各国各民族都应该虚心学习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积极借鉴别国别民族思想文化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的长处和精华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”。中华文化之所以生生不息、经久不衰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就在于它具有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海纳百川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、有容乃大的胸襟，具有博采众长、兼收并蓄的传统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文化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因交流而多彩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，文化因借鉴而丰富。中外在意识形态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认知方面的差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P_4_BD#545f487e2?colgroup=3,26&amp;pid=7357f7bfc&amp;color=0,0,0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45368" cy="2720848"/>
        </p:xfrm>
        <a:graphic>
          <a:graphicData uri="http://schemas.openxmlformats.org/drawingml/2006/table">
            <a:tbl>
              <a:tblPr/>
              <a:tblGrid>
                <a:gridCol w="1371600"/>
                <a:gridCol w="9573768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类型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解释说明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2612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分析问</a:t>
                      </a:r>
                      <a:endParaRPr lang="en-US" altLang="zh-CN" sz="2800" b="0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题型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6500"/>
                        </a:lnSpc>
                      </a:pPr>
                      <a:r>
                        <a:rPr lang="en-US" altLang="zh-CN" sz="9250" b="0" i="0" kern="0" spc="-99900" smtClean="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0" i="0" kern="0" spc="0" smtClean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_________________________________________________________________________________________________</a:t>
                      </a:r>
                      <a:endParaRPr lang="en-US" altLang="zh-CN" sz="900" spc="0" dirty="0">
                        <a:latin typeface="宋体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P_4_BD#545f487e2.table_image?tii=1&amp;pid=7357f7bfc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37076" y="1203198"/>
            <a:ext cx="5468112" cy="186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N.3_1#81279d18a?pid=ef35d0372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异可以被一些通俗易懂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、意义深刻的好故事弥补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而中外民间交流如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果能够借鉴国外的语言思维方式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，找准切入点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就能有效扭转既有的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误读与偏见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，促进国际化传播的本土化。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这个时代不乏好故事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，但仍需发现的眼光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讲述的能力与传播的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通道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。让我们满怀信心地期待，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国人能够秉承高度的文化自觉与自信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静下心来倾力讲述好当下的故事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，来涵养中华文化新的精、气、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神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攀登国际舆论的新高峰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EX.4_1#81279d18a?pid=ef35d0372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［名师点评］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①结构完整，层次清晰。文章采用“总—分—总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的结构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模式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，文章开头提出观点“我们有本事做好中国事情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也有能力讲好中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国故事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”，然后从“用传承延续历史文脉”“用创新阐明中国特色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用借鉴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搭建国际桥梁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”三个方面来说明怎样讲好中国故事。②主旨明确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观点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鲜明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。文章围绕“讲好中国故事”来组织，每段点题，观点鲜明。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论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证严密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，说服力强。文章运用了引用论证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如引用了习近平总书记的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讲话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；举例论证，如“近期一些国产电影之所以火爆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还是在于其用推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陈出新的特定表现形式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”等，有较强的说服力。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P_4_BD#545f487e2?colgroup=3,26&amp;pid=7357f7bfc&amp;color=0,0,0&amp;mp=1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45368" cy="4564888"/>
        </p:xfrm>
        <a:graphic>
          <a:graphicData uri="http://schemas.openxmlformats.org/drawingml/2006/table">
            <a:tbl>
              <a:tblPr/>
              <a:tblGrid>
                <a:gridCol w="1371600"/>
                <a:gridCol w="9573768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类型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解释说明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6652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分析问</a:t>
                      </a:r>
                      <a:endParaRPr lang="en-US" altLang="zh-CN" sz="2800" b="0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题型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一般来说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申论的写作遵循“提出问题—分析论证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—</a:t>
                      </a: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总结提</a:t>
                      </a:r>
                      <a:endParaRPr lang="en-US" altLang="zh-CN" sz="2800" b="0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升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”这一基本逻辑框架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分析问题型就是将分析论证作为文章</a:t>
                      </a:r>
                      <a:endParaRPr lang="en-US" altLang="zh-CN" sz="2800" b="0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重点论述对象的写作模式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适用于要求分析和论证必要性</a:t>
                      </a:r>
                      <a:r>
                        <a:rPr lang="en-US" altLang="zh-CN" sz="2800" b="0" i="0" spc="-10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endParaRPr lang="en-US" altLang="zh-CN" sz="2800" b="0" i="0" spc="-10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紧迫性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意义的题目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写作时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首先针对问题提出总论点</a:t>
                      </a:r>
                      <a:r>
                        <a:rPr lang="en-US" altLang="zh-CN" sz="2800" b="0" i="0" spc="-10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2800" b="0" i="0" spc="-10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然后用分论点对问题进行分析论证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最后对文章进行总结提</a:t>
                      </a:r>
                      <a:endParaRPr lang="en-US" altLang="zh-CN" sz="2800" b="0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升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在阐述分论点时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可以从问题的原因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影响和危害等方</a:t>
                      </a:r>
                      <a:endParaRPr lang="en-US" altLang="zh-CN" sz="2800" b="0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面入手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P_4_BD#545f487e2?colgroup=3,26&amp;pid=7357f7bfc&amp;color=0,0,0&amp;vtp=1&amp;bt=1&amp;bbb=1"/>
          <p:cNvGraphicFramePr>
            <a:graphicFrameLocks noGrp="1"/>
          </p:cNvGraphicFramePr>
          <p:nvPr/>
        </p:nvGraphicFramePr>
        <p:xfrm>
          <a:off x="612648" y="466344"/>
          <a:ext cx="10945368" cy="2876296"/>
        </p:xfrm>
        <a:graphic>
          <a:graphicData uri="http://schemas.openxmlformats.org/drawingml/2006/table">
            <a:tbl>
              <a:tblPr/>
              <a:tblGrid>
                <a:gridCol w="1371600"/>
                <a:gridCol w="9573768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类型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解释说明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806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评论型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8000"/>
                        </a:lnSpc>
                      </a:pPr>
                      <a:r>
                        <a:rPr lang="en-US" altLang="zh-CN" sz="10050" b="0" i="0" kern="0" spc="-99900" smtClean="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0" i="0" kern="0" spc="0" smtClean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_________________________________________________________________________________________________</a:t>
                      </a:r>
                      <a:endParaRPr lang="en-US" altLang="zh-CN" sz="900" spc="0" dirty="0">
                        <a:latin typeface="宋体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P_4_BD#545f487e2.table_image?tii=2&amp;pid=7357f7bfc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37076" y="1203198"/>
            <a:ext cx="5468112" cy="2020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P_4_BD#545f487e2?colgroup=3,26&amp;pid=7357f7bfc&amp;color=0,0,0&amp;mp=1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45368" cy="4564888"/>
        </p:xfrm>
        <a:graphic>
          <a:graphicData uri="http://schemas.openxmlformats.org/drawingml/2006/table">
            <a:tbl>
              <a:tblPr/>
              <a:tblGrid>
                <a:gridCol w="1371600"/>
                <a:gridCol w="9573768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类型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解释说明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665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评论型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评论型是指没有特殊题材要求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以论说为主要表达方式的文</a:t>
                      </a:r>
                      <a:endParaRPr lang="en-US" altLang="zh-CN" sz="2800" b="0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章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通常分为立论文和驳论文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写作时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首先要亮明观点</a:t>
                      </a:r>
                      <a:r>
                        <a:rPr lang="en-US" altLang="zh-CN" sz="2800" b="0" i="0" spc="-10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2800" b="0" i="0" spc="-10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然后结合材料和社会现实分析观点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这里分为观点正确和观</a:t>
                      </a:r>
                      <a:endParaRPr lang="en-US" altLang="zh-CN" sz="2800" b="0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点错误两种情况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如果观点正确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那就要通过阐述其必要</a:t>
                      </a:r>
                      <a:endParaRPr lang="en-US" altLang="zh-CN" sz="2800" b="0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性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意义和措施等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证明其合理性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如果观点错误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那就要</a:t>
                      </a:r>
                      <a:endParaRPr lang="en-US" altLang="zh-CN" sz="2800" b="0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对其展开批驳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分析其不合理性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然后要提出正确的观点加</a:t>
                      </a:r>
                      <a:endParaRPr lang="en-US" altLang="zh-CN" sz="2800" b="0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以论证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最后要对全文进行总结提升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P_4_BD#545f487e2?colgroup=3,26&amp;pid=7357f7bfc&amp;color=0,0,0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45368" cy="5153152"/>
        </p:xfrm>
        <a:graphic>
          <a:graphicData uri="http://schemas.openxmlformats.org/drawingml/2006/table">
            <a:tbl>
              <a:tblPr/>
              <a:tblGrid>
                <a:gridCol w="1371600"/>
                <a:gridCol w="9573768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类型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解释说明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4916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论证</a:t>
                      </a: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endParaRPr lang="en-US" altLang="zh-CN" sz="2800" b="0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与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7800"/>
                        </a:lnSpc>
                      </a:pPr>
                      <a:r>
                        <a:rPr lang="en-US" altLang="zh-CN" sz="4300" b="0" i="0" kern="0" spc="-99900" smtClean="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0" i="0" kern="0" spc="0" smtClean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_________________________________________________________________________________________________</a:t>
                      </a:r>
                      <a:endParaRPr lang="en-US" altLang="zh-CN" sz="900" spc="0" dirty="0">
                        <a:latin typeface="宋体" panose="02010600030101010101" pitchFamily="2" charset="-122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使用论证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A与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型结构的前提是存在两个或两个以上的个体</a:t>
                      </a:r>
                      <a:endParaRPr lang="en-US" altLang="zh-CN" sz="2800" b="0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观点）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且个体（观点）之间存在一定的关系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具体的关</a:t>
                      </a:r>
                      <a:endParaRPr lang="en-US" altLang="zh-CN" sz="2800" b="0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系有辩证统一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是非取舍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并列并存等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行文时首先要将不</a:t>
                      </a:r>
                      <a:endParaRPr lang="en-US" altLang="zh-CN" sz="2800" b="0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同个体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（观点）明确点出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然后对其内在关系进行分析和阐</a:t>
                      </a:r>
                      <a:endParaRPr lang="en-US" altLang="zh-CN" sz="2800" b="0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释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进而确立个体（观点）之间的联系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并结合理论和实际</a:t>
                      </a:r>
                      <a:endParaRPr lang="en-US" altLang="zh-CN" sz="2800" b="0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进行阐述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最后对全文进行总结提升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P_4_BD#545f487e2.table_image?tii=3&amp;pid=7357f7bfc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37076" y="1213390"/>
            <a:ext cx="5468112" cy="978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P_4_BD#545f487e2?colgroup=3,26&amp;pid=7357f7bfc&amp;color=0,0,0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45368" cy="5482336"/>
        </p:xfrm>
        <a:graphic>
          <a:graphicData uri="http://schemas.openxmlformats.org/drawingml/2006/table">
            <a:tbl>
              <a:tblPr/>
              <a:tblGrid>
                <a:gridCol w="1371600"/>
                <a:gridCol w="9573768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类型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解释说明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4100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解决问</a:t>
                      </a:r>
                      <a:endParaRPr lang="en-US" altLang="zh-CN" sz="2800" b="0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题型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14800"/>
                        </a:lnSpc>
                      </a:pPr>
                      <a:r>
                        <a:rPr lang="en-US" altLang="zh-CN" sz="8200" b="0" i="0" kern="0" spc="-99900" smtClean="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0" i="0" kern="0" spc="0" smtClean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_________________________________________________________________________________________________</a:t>
                      </a:r>
                      <a:endParaRPr lang="en-US" altLang="zh-CN" sz="900" spc="0" dirty="0">
                        <a:latin typeface="宋体" panose="02010600030101010101" pitchFamily="2" charset="-122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这一类型的文章将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“解决问题”作为重点内容来进行论述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首</a:t>
                      </a:r>
                      <a:endParaRPr lang="en-US" altLang="zh-CN" sz="2800" b="0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先针对问题提出总体对策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然后根据总体对策提出具体对</a:t>
                      </a:r>
                      <a:endParaRPr lang="en-US" altLang="zh-CN" sz="2800" b="0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策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对问题的危害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原因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解决的必要性进行分析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可以在</a:t>
                      </a:r>
                      <a:endParaRPr lang="en-US" altLang="zh-CN" sz="2800" b="0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提出分论点前集中论述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也可以在提出分论点后分别论述</a:t>
                      </a:r>
                      <a:r>
                        <a:rPr lang="en-US" altLang="zh-CN" sz="2800" b="0" i="0" spc="-10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2800" b="0" i="0" spc="-10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最后对文章进行总结提升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P_4_BD#545f487e2.table_image?tii=4&amp;pid=7357f7bfc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37076" y="1209579"/>
            <a:ext cx="5468112" cy="187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6751</Words>
  <Application>WPS 演示</Application>
  <PresentationFormat>宽屏</PresentationFormat>
  <Paragraphs>354</Paragraphs>
  <Slides>41</Slides>
  <Notes>33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41</vt:i4>
      </vt:variant>
    </vt:vector>
  </HeadingPairs>
  <TitlesOfParts>
    <vt:vector size="55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Calibri</vt:lpstr>
      <vt:lpstr>Arial Unicode MS</vt:lpstr>
      <vt:lpstr>等线</vt:lpstr>
      <vt:lpstr>楷体</vt:lpstr>
      <vt:lpstr>方正粗等线简体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3</cp:revision>
  <dcterms:created xsi:type="dcterms:W3CDTF">2025-04-01T05:44:00Z</dcterms:created>
  <dcterms:modified xsi:type="dcterms:W3CDTF">2025-09-02T09:24:23Z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0D5C736906E14D27A6C974A01FFF479C_12</vt:lpwstr>
  </property>
  <property fmtid="{D5CDD505-2E9C-101B-9397-08002B2CF9AE}" pid="3" name="KSOProductBuildVer">
    <vt:lpwstr>2052-12.1.0.22529</vt:lpwstr>
  </property>
</Properties>
</file>